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9" r:id="rId6"/>
    <p:sldId id="258" r:id="rId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2" autoAdjust="0"/>
    <p:restoredTop sz="95161" autoAdjust="0"/>
  </p:normalViewPr>
  <p:slideViewPr>
    <p:cSldViewPr snapToGrid="0" showGuides="1">
      <p:cViewPr varScale="1">
        <p:scale>
          <a:sx n="146" d="100"/>
          <a:sy n="146" d="100"/>
        </p:scale>
        <p:origin x="20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custSel addSld delSld modSld modShowInfo">
      <pc:chgData name="Kasemir, Kay" userId="054400b3-7951-40c1-99c2-2a9da969a883" providerId="ADAL" clId="{C4AC3270-B16A-549E-93BE-6F71785770FC}" dt="2026-06-19T13:38:36.989" v="884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VDCT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15817"/>
            <a:ext cx="5440514" cy="2725739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7AE8-2974-322F-6B21-CE17F186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*.</a:t>
            </a:r>
            <a:r>
              <a:rPr lang="en-US" dirty="0" err="1"/>
              <a:t>db</a:t>
            </a:r>
            <a:r>
              <a:rPr lang="en-US" dirty="0"/>
              <a:t>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DAEB-2836-CF60-C0BC-70BB90F7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19200"/>
            <a:ext cx="11430000" cy="4482313"/>
          </a:xfrm>
        </p:spPr>
        <p:txBody>
          <a:bodyPr/>
          <a:lstStyle/>
          <a:p>
            <a:r>
              <a:rPr lang="en-US" dirty="0"/>
              <a:t>Is there a graphical tool to help with this?</a:t>
            </a:r>
          </a:p>
          <a:p>
            <a:pPr marL="398463" lvl="1" indent="0">
              <a:buNone/>
            </a:pPr>
            <a:r>
              <a:rPr lang="en-US" dirty="0"/>
              <a:t>Yes, VDCT!</a:t>
            </a:r>
          </a:p>
          <a:p>
            <a:endParaRPr lang="en-US" dirty="0"/>
          </a:p>
          <a:p>
            <a:r>
              <a:rPr lang="en-US" dirty="0"/>
              <a:t>What do people actually use?</a:t>
            </a: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9F08D898-6297-8618-EDF8-6B6F35F5C45D}"/>
              </a:ext>
            </a:extLst>
          </p:cNvPr>
          <p:cNvSpPr/>
          <p:nvPr/>
        </p:nvSpPr>
        <p:spPr>
          <a:xfrm>
            <a:off x="3901440" y="3622766"/>
            <a:ext cx="4005943" cy="2960914"/>
          </a:xfrm>
          <a:prstGeom prst="pie">
            <a:avLst>
              <a:gd name="adj1" fmla="val 0"/>
              <a:gd name="adj2" fmla="val 14661181"/>
            </a:avLst>
          </a:prstGeom>
          <a:solidFill>
            <a:srgbClr val="00B050"/>
          </a:solidFill>
          <a:ln w="1270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id="{D763856E-9AE2-A72F-92D3-019A316CD805}"/>
              </a:ext>
            </a:extLst>
          </p:cNvPr>
          <p:cNvSpPr/>
          <p:nvPr/>
        </p:nvSpPr>
        <p:spPr>
          <a:xfrm>
            <a:off x="3901440" y="3622766"/>
            <a:ext cx="4005943" cy="2960914"/>
          </a:xfrm>
          <a:prstGeom prst="pie">
            <a:avLst>
              <a:gd name="adj1" fmla="val 14699132"/>
              <a:gd name="adj2" fmla="val 21105928"/>
            </a:avLst>
          </a:prstGeom>
          <a:solidFill>
            <a:srgbClr val="0070C0"/>
          </a:solidFill>
          <a:ln w="1270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e 5">
            <a:extLst>
              <a:ext uri="{FF2B5EF4-FFF2-40B4-BE49-F238E27FC236}">
                <a16:creationId xmlns:a16="http://schemas.microsoft.com/office/drawing/2014/main" id="{D84AA82F-3B4D-FE4D-A9F8-F0F11ADA92E9}"/>
              </a:ext>
            </a:extLst>
          </p:cNvPr>
          <p:cNvSpPr/>
          <p:nvPr/>
        </p:nvSpPr>
        <p:spPr>
          <a:xfrm>
            <a:off x="3883805" y="3622766"/>
            <a:ext cx="4005943" cy="2960914"/>
          </a:xfrm>
          <a:prstGeom prst="pie">
            <a:avLst>
              <a:gd name="adj1" fmla="val 21102124"/>
              <a:gd name="adj2" fmla="val 21590008"/>
            </a:avLst>
          </a:prstGeom>
          <a:solidFill>
            <a:srgbClr val="C00000"/>
          </a:solidFill>
          <a:ln w="1270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21492-6A74-5374-8FA9-3A8B75665DF4}"/>
              </a:ext>
            </a:extLst>
          </p:cNvPr>
          <p:cNvSpPr txBox="1"/>
          <p:nvPr/>
        </p:nvSpPr>
        <p:spPr>
          <a:xfrm>
            <a:off x="4184228" y="5293656"/>
            <a:ext cx="3440365" cy="4801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+mn-lt"/>
              </a:rPr>
              <a:t>Favorite text editor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1F209-8EF9-37D7-1003-06E249DBFDE9}"/>
              </a:ext>
            </a:extLst>
          </p:cNvPr>
          <p:cNvSpPr txBox="1"/>
          <p:nvPr/>
        </p:nvSpPr>
        <p:spPr>
          <a:xfrm>
            <a:off x="5676463" y="4004076"/>
            <a:ext cx="1926324" cy="6740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Custom scripts to create *.</a:t>
            </a:r>
            <a:r>
              <a:rPr lang="en-US" sz="1400" dirty="0" err="1">
                <a:latin typeface="+mn-lt"/>
              </a:rPr>
              <a:t>db</a:t>
            </a:r>
            <a:r>
              <a:rPr lang="en-US" sz="1400" dirty="0">
                <a:latin typeface="+mn-lt"/>
              </a:rPr>
              <a:t> from spreadsheet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A584E-453F-C23D-B209-39B4CB316C05}"/>
              </a:ext>
            </a:extLst>
          </p:cNvPr>
          <p:cNvSpPr txBox="1"/>
          <p:nvPr/>
        </p:nvSpPr>
        <p:spPr>
          <a:xfrm>
            <a:off x="7338874" y="4874910"/>
            <a:ext cx="562975" cy="24468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VDCT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5905B-D0FB-6C77-E574-F558CF404A03}"/>
              </a:ext>
            </a:extLst>
          </p:cNvPr>
          <p:cNvSpPr txBox="1"/>
          <p:nvPr/>
        </p:nvSpPr>
        <p:spPr>
          <a:xfrm>
            <a:off x="9401580" y="5533721"/>
            <a:ext cx="279042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Note:</a:t>
            </a:r>
          </a:p>
          <a:p>
            <a:pPr algn="l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Not based on any reputable survey beyond emails</a:t>
            </a:r>
            <a:br>
              <a:rPr lang="en-US" sz="14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“Just noticed that VDCT won’t start, and it look like that’s been the case for 3 years” </a:t>
            </a:r>
          </a:p>
        </p:txBody>
      </p:sp>
    </p:spTree>
    <p:extLst>
      <p:ext uri="{BB962C8B-B14F-4D97-AF65-F5344CB8AC3E}">
        <p14:creationId xmlns:p14="http://schemas.microsoft.com/office/powerpoint/2010/main" val="194576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38CA-19BD-7B47-A907-814C72D8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in VDCT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32E1-665A-7341-8D5C-7AF33807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8178"/>
            <a:ext cx="11430000" cy="30375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cd /</a:t>
            </a:r>
            <a:r>
              <a:rPr lang="en-US">
                <a:latin typeface="Courier" pitchFamily="2" charset="0"/>
              </a:rPr>
              <a:t>ics/</a:t>
            </a:r>
            <a:r>
              <a:rPr lang="en-US" dirty="0">
                <a:latin typeface="Courier" pitchFamily="2" charset="0"/>
              </a:rPr>
              <a:t>examples/01_first_steps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vdct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speed.db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Move the records around until you have a “neat” layout</a:t>
            </a:r>
          </a:p>
          <a:p>
            <a:pPr lvl="1"/>
            <a:r>
              <a:rPr lang="en-US" dirty="0"/>
              <a:t>All connections (‘wires’) must be detangled</a:t>
            </a:r>
          </a:p>
          <a:p>
            <a:pPr lvl="1"/>
            <a:r>
              <a:rPr lang="en-US" dirty="0"/>
              <a:t>Data should roughly ‘flow’ in one direction, for example left-to-right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1EB5962-0A8A-D743-AD2F-22494DDC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3639142"/>
            <a:ext cx="8827327" cy="277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34368-0CDE-9F61-A6A3-805475056737}"/>
              </a:ext>
            </a:extLst>
          </p:cNvPr>
          <p:cNvSpPr txBox="1"/>
          <p:nvPr/>
        </p:nvSpPr>
        <p:spPr>
          <a:xfrm>
            <a:off x="9014530" y="4369769"/>
            <a:ext cx="3087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Save, then open file in text editor.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 switch between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vdct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text editor!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7821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Macintosh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Century Gothic</vt:lpstr>
      <vt:lpstr>Courier</vt:lpstr>
      <vt:lpstr>Wingdings</vt:lpstr>
      <vt:lpstr>ORNL</vt:lpstr>
      <vt:lpstr>VDCT</vt:lpstr>
      <vt:lpstr>Creating *.db files</vt:lpstr>
      <vt:lpstr>Database in VDCT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2026-06-19T13:38:47Z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